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2" r:id="rId7"/>
    <p:sldId id="261"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6" d="100"/>
          <a:sy n="106" d="100"/>
        </p:scale>
        <p:origin x="79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png>
</file>

<file path=ppt/media/image11.png>
</file>

<file path=ppt/media/image12.jpg>
</file>

<file path=ppt/media/image13.jpg>
</file>

<file path=ppt/media/image14.jpg>
</file>

<file path=ppt/media/image15.jpg>
</file>

<file path=ppt/media/image16.jpeg>
</file>

<file path=ppt/media/image17.jpeg>
</file>

<file path=ppt/media/image2.jpg>
</file>

<file path=ppt/media/image3.gif>
</file>

<file path=ppt/media/image4.jp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56DC391-FD25-4DC4-ADA9-33554A99EF9C}" type="datetimeFigureOut">
              <a:rPr lang="en-US" smtClean="0"/>
              <a:t>7/13/2023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1CB492-9313-4D1D-BE7D-97DCDC639C3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9036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6DC391-FD25-4DC4-ADA9-33554A99EF9C}" type="datetimeFigureOut">
              <a:rPr lang="en-US" smtClean="0"/>
              <a:t>7/13/2023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1CB492-9313-4D1D-BE7D-97DCDC639C3B}" type="slidenum">
              <a:rPr lang="en-US" smtClean="0"/>
              <a:t>‹#›</a:t>
            </a:fld>
            <a:endParaRPr lang="en-US"/>
          </a:p>
        </p:txBody>
      </p:sp>
    </p:spTree>
    <p:extLst>
      <p:ext uri="{BB962C8B-B14F-4D97-AF65-F5344CB8AC3E}">
        <p14:creationId xmlns:p14="http://schemas.microsoft.com/office/powerpoint/2010/main" val="2003072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6DC391-FD25-4DC4-ADA9-33554A99EF9C}" type="datetimeFigureOut">
              <a:rPr lang="en-US" smtClean="0"/>
              <a:t>7/13/2023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1CB492-9313-4D1D-BE7D-97DCDC639C3B}" type="slidenum">
              <a:rPr lang="en-US" smtClean="0"/>
              <a:t>‹#›</a:t>
            </a:fld>
            <a:endParaRPr lang="en-US"/>
          </a:p>
        </p:txBody>
      </p:sp>
    </p:spTree>
    <p:extLst>
      <p:ext uri="{BB962C8B-B14F-4D97-AF65-F5344CB8AC3E}">
        <p14:creationId xmlns:p14="http://schemas.microsoft.com/office/powerpoint/2010/main" val="2571051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6DC391-FD25-4DC4-ADA9-33554A99EF9C}" type="datetimeFigureOut">
              <a:rPr lang="en-US" smtClean="0"/>
              <a:t>7/13/2023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1CB492-9313-4D1D-BE7D-97DCDC639C3B}" type="slidenum">
              <a:rPr lang="en-US" smtClean="0"/>
              <a:t>‹#›</a:t>
            </a:fld>
            <a:endParaRPr lang="en-US"/>
          </a:p>
        </p:txBody>
      </p:sp>
    </p:spTree>
    <p:extLst>
      <p:ext uri="{BB962C8B-B14F-4D97-AF65-F5344CB8AC3E}">
        <p14:creationId xmlns:p14="http://schemas.microsoft.com/office/powerpoint/2010/main" val="3187268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6DC391-FD25-4DC4-ADA9-33554A99EF9C}" type="datetimeFigureOut">
              <a:rPr lang="en-US" smtClean="0"/>
              <a:t>7/13/2023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1CB492-9313-4D1D-BE7D-97DCDC639C3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2475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6DC391-FD25-4DC4-ADA9-33554A99EF9C}" type="datetimeFigureOut">
              <a:rPr lang="en-US" smtClean="0"/>
              <a:t>7/13/2023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1CB492-9313-4D1D-BE7D-97DCDC639C3B}" type="slidenum">
              <a:rPr lang="en-US" smtClean="0"/>
              <a:t>‹#›</a:t>
            </a:fld>
            <a:endParaRPr lang="en-US"/>
          </a:p>
        </p:txBody>
      </p:sp>
    </p:spTree>
    <p:extLst>
      <p:ext uri="{BB962C8B-B14F-4D97-AF65-F5344CB8AC3E}">
        <p14:creationId xmlns:p14="http://schemas.microsoft.com/office/powerpoint/2010/main" val="32707363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6DC391-FD25-4DC4-ADA9-33554A99EF9C}" type="datetimeFigureOut">
              <a:rPr lang="en-US" smtClean="0"/>
              <a:t>7/13/2023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1CB492-9313-4D1D-BE7D-97DCDC639C3B}" type="slidenum">
              <a:rPr lang="en-US" smtClean="0"/>
              <a:t>‹#›</a:t>
            </a:fld>
            <a:endParaRPr lang="en-US"/>
          </a:p>
        </p:txBody>
      </p:sp>
    </p:spTree>
    <p:extLst>
      <p:ext uri="{BB962C8B-B14F-4D97-AF65-F5344CB8AC3E}">
        <p14:creationId xmlns:p14="http://schemas.microsoft.com/office/powerpoint/2010/main" val="9608909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6DC391-FD25-4DC4-ADA9-33554A99EF9C}" type="datetimeFigureOut">
              <a:rPr lang="en-US" smtClean="0"/>
              <a:t>7/13/2023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1CB492-9313-4D1D-BE7D-97DCDC639C3B}" type="slidenum">
              <a:rPr lang="en-US" smtClean="0"/>
              <a:t>‹#›</a:t>
            </a:fld>
            <a:endParaRPr lang="en-US"/>
          </a:p>
        </p:txBody>
      </p:sp>
    </p:spTree>
    <p:extLst>
      <p:ext uri="{BB962C8B-B14F-4D97-AF65-F5344CB8AC3E}">
        <p14:creationId xmlns:p14="http://schemas.microsoft.com/office/powerpoint/2010/main" val="32356663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56DC391-FD25-4DC4-ADA9-33554A99EF9C}" type="datetimeFigureOut">
              <a:rPr lang="en-US" smtClean="0"/>
              <a:t>7/13/2023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6C1CB492-9313-4D1D-BE7D-97DCDC639C3B}" type="slidenum">
              <a:rPr lang="en-US" smtClean="0"/>
              <a:t>‹#›</a:t>
            </a:fld>
            <a:endParaRPr lang="en-US"/>
          </a:p>
        </p:txBody>
      </p:sp>
    </p:spTree>
    <p:extLst>
      <p:ext uri="{BB962C8B-B14F-4D97-AF65-F5344CB8AC3E}">
        <p14:creationId xmlns:p14="http://schemas.microsoft.com/office/powerpoint/2010/main" val="2515707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56DC391-FD25-4DC4-ADA9-33554A99EF9C}" type="datetimeFigureOut">
              <a:rPr lang="en-US" smtClean="0"/>
              <a:t>7/13/2023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C1CB492-9313-4D1D-BE7D-97DCDC639C3B}" type="slidenum">
              <a:rPr lang="en-US" smtClean="0"/>
              <a:t>‹#›</a:t>
            </a:fld>
            <a:endParaRPr lang="en-US"/>
          </a:p>
        </p:txBody>
      </p:sp>
    </p:spTree>
    <p:extLst>
      <p:ext uri="{BB962C8B-B14F-4D97-AF65-F5344CB8AC3E}">
        <p14:creationId xmlns:p14="http://schemas.microsoft.com/office/powerpoint/2010/main" val="2382213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6DC391-FD25-4DC4-ADA9-33554A99EF9C}" type="datetimeFigureOut">
              <a:rPr lang="en-US" smtClean="0"/>
              <a:t>7/13/2023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1CB492-9313-4D1D-BE7D-97DCDC639C3B}" type="slidenum">
              <a:rPr lang="en-US" smtClean="0"/>
              <a:t>‹#›</a:t>
            </a:fld>
            <a:endParaRPr lang="en-US"/>
          </a:p>
        </p:txBody>
      </p:sp>
    </p:spTree>
    <p:extLst>
      <p:ext uri="{BB962C8B-B14F-4D97-AF65-F5344CB8AC3E}">
        <p14:creationId xmlns:p14="http://schemas.microsoft.com/office/powerpoint/2010/main" val="4127719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56DC391-FD25-4DC4-ADA9-33554A99EF9C}" type="datetimeFigureOut">
              <a:rPr lang="en-US" smtClean="0"/>
              <a:t>7/13/2023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C1CB492-9313-4D1D-BE7D-97DCDC639C3B}"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47648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5.jpg"/><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oup of people picking tea leaves&#10;&#10;Description automatically generated with medium confidence">
            <a:extLst>
              <a:ext uri="{FF2B5EF4-FFF2-40B4-BE49-F238E27FC236}">
                <a16:creationId xmlns:a16="http://schemas.microsoft.com/office/drawing/2014/main" id="{17CF5690-F62A-51D1-C427-350FFCB1ECEE}"/>
              </a:ext>
            </a:extLst>
          </p:cNvPr>
          <p:cNvPicPr>
            <a:picLocks noChangeAspect="1"/>
          </p:cNvPicPr>
          <p:nvPr/>
        </p:nvPicPr>
        <p:blipFill rotWithShape="1">
          <a:blip r:embed="rId2">
            <a:extLst>
              <a:ext uri="{28A0092B-C50C-407E-A947-70E740481C1C}">
                <a14:useLocalDpi xmlns:a14="http://schemas.microsoft.com/office/drawing/2010/main" val="0"/>
              </a:ext>
            </a:extLst>
          </a:blip>
          <a:srcRect t="4593" b="11138"/>
          <a:stretch/>
        </p:blipFill>
        <p:spPr>
          <a:xfrm>
            <a:off x="1" y="10"/>
            <a:ext cx="12191999" cy="6857990"/>
          </a:xfrm>
          <a:prstGeom prst="rect">
            <a:avLst/>
          </a:prstGeom>
        </p:spPr>
      </p:pic>
      <p:sp>
        <p:nvSpPr>
          <p:cNvPr id="2" name="Title 1">
            <a:extLst>
              <a:ext uri="{FF2B5EF4-FFF2-40B4-BE49-F238E27FC236}">
                <a16:creationId xmlns:a16="http://schemas.microsoft.com/office/drawing/2014/main" id="{C8214B44-85B7-2232-D6EF-F09EA72555FA}"/>
              </a:ext>
            </a:extLst>
          </p:cNvPr>
          <p:cNvSpPr>
            <a:spLocks noGrp="1"/>
          </p:cNvSpPr>
          <p:nvPr>
            <p:ph type="ctrTitle"/>
          </p:nvPr>
        </p:nvSpPr>
        <p:spPr>
          <a:xfrm>
            <a:off x="174850" y="0"/>
            <a:ext cx="6770255" cy="1505517"/>
          </a:xfrm>
          <a:effectLst>
            <a:outerShdw blurRad="50800" dist="38100" dir="2700000" algn="tl" rotWithShape="0">
              <a:prstClr val="black">
                <a:alpha val="40000"/>
              </a:prstClr>
            </a:outerShdw>
          </a:effectLst>
        </p:spPr>
        <p:txBody>
          <a:bodyPr>
            <a:normAutofit/>
          </a:bodyPr>
          <a:lstStyle/>
          <a:p>
            <a:r>
              <a:rPr lang="en-US" sz="5200" dirty="0">
                <a:solidFill>
                  <a:srgbClr val="FFFFFF"/>
                </a:solidFill>
                <a:latin typeface="Cascadia Code SemiBold" panose="020B0609020000020004" pitchFamily="49" charset="0"/>
                <a:cs typeface="Cascadia Code SemiBold" panose="020B0609020000020004" pitchFamily="49" charset="0"/>
              </a:rPr>
              <a:t>WELCOME TO </a:t>
            </a:r>
            <a:br>
              <a:rPr lang="en-US" sz="5200" dirty="0">
                <a:solidFill>
                  <a:srgbClr val="FFFFFF"/>
                </a:solidFill>
                <a:latin typeface="Cascadia Code SemiBold" panose="020B0609020000020004" pitchFamily="49" charset="0"/>
                <a:cs typeface="Cascadia Code SemiBold" panose="020B0609020000020004" pitchFamily="49" charset="0"/>
              </a:rPr>
            </a:br>
            <a:r>
              <a:rPr lang="en-US" sz="5200" dirty="0">
                <a:solidFill>
                  <a:srgbClr val="FFFFFF"/>
                </a:solidFill>
                <a:latin typeface="Cascadia Code SemiBold" panose="020B0609020000020004" pitchFamily="49" charset="0"/>
                <a:cs typeface="Cascadia Code SemiBold" panose="020B0609020000020004" pitchFamily="49" charset="0"/>
              </a:rPr>
              <a:t>HABIGANJ DISTRICT</a:t>
            </a:r>
          </a:p>
        </p:txBody>
      </p:sp>
      <p:sp>
        <p:nvSpPr>
          <p:cNvPr id="3" name="Subtitle 2">
            <a:extLst>
              <a:ext uri="{FF2B5EF4-FFF2-40B4-BE49-F238E27FC236}">
                <a16:creationId xmlns:a16="http://schemas.microsoft.com/office/drawing/2014/main" id="{27CDA66A-5316-3C68-678A-5B5D35822ACA}"/>
              </a:ext>
            </a:extLst>
          </p:cNvPr>
          <p:cNvSpPr>
            <a:spLocks noGrp="1"/>
          </p:cNvSpPr>
          <p:nvPr>
            <p:ph type="subTitle" idx="1"/>
          </p:nvPr>
        </p:nvSpPr>
        <p:spPr>
          <a:xfrm>
            <a:off x="4144079" y="5369748"/>
            <a:ext cx="4538103" cy="1282707"/>
          </a:xfrm>
          <a:effectLst>
            <a:outerShdw blurRad="50800" dist="38100" dir="2700000" algn="tl" rotWithShape="0">
              <a:prstClr val="black">
                <a:alpha val="40000"/>
              </a:prstClr>
            </a:outerShdw>
          </a:effectLst>
        </p:spPr>
        <p:txBody>
          <a:bodyPr>
            <a:normAutofit/>
          </a:bodyPr>
          <a:lstStyle/>
          <a:p>
            <a:r>
              <a:rPr lang="en-US" dirty="0">
                <a:solidFill>
                  <a:srgbClr val="FFFFFF"/>
                </a:solidFill>
              </a:rPr>
              <a:t>FARJANA YESMIN OPI</a:t>
            </a:r>
          </a:p>
          <a:p>
            <a:r>
              <a:rPr lang="en-US" dirty="0">
                <a:solidFill>
                  <a:srgbClr val="FFFFFF"/>
                </a:solidFill>
              </a:rPr>
              <a:t>22-47019-1</a:t>
            </a:r>
          </a:p>
        </p:txBody>
      </p:sp>
    </p:spTree>
    <p:extLst>
      <p:ext uri="{BB962C8B-B14F-4D97-AF65-F5344CB8AC3E}">
        <p14:creationId xmlns:p14="http://schemas.microsoft.com/office/powerpoint/2010/main" val="2251253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10">
            <a:extLst>
              <a:ext uri="{FF2B5EF4-FFF2-40B4-BE49-F238E27FC236}">
                <a16:creationId xmlns:a16="http://schemas.microsoft.com/office/drawing/2014/main" id="{44CC594A-A820-450F-B363-C19201FCFE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9" name="Rectangle 12">
            <a:extLst>
              <a:ext uri="{FF2B5EF4-FFF2-40B4-BE49-F238E27FC236}">
                <a16:creationId xmlns:a16="http://schemas.microsoft.com/office/drawing/2014/main" id="{59FAB3DA-E9ED-4574-ABCC-378BC0FF1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023FF41-0BE5-E70F-8E15-3EED9CBB0D56}"/>
              </a:ext>
            </a:extLst>
          </p:cNvPr>
          <p:cNvSpPr>
            <a:spLocks noGrp="1"/>
          </p:cNvSpPr>
          <p:nvPr>
            <p:ph type="title"/>
          </p:nvPr>
        </p:nvSpPr>
        <p:spPr>
          <a:xfrm>
            <a:off x="240146" y="222284"/>
            <a:ext cx="2752436" cy="835591"/>
          </a:xfrm>
        </p:spPr>
        <p:txBody>
          <a:bodyPr vert="horz" lIns="91440" tIns="45720" rIns="91440" bIns="45720" rtlCol="0" anchor="b">
            <a:normAutofit/>
          </a:bodyPr>
          <a:lstStyle/>
          <a:p>
            <a:r>
              <a:rPr lang="en-US" sz="3600" dirty="0">
                <a:solidFill>
                  <a:srgbClr val="FFFFFF"/>
                </a:solidFill>
              </a:rPr>
              <a:t>LOCATION</a:t>
            </a:r>
          </a:p>
        </p:txBody>
      </p:sp>
      <p:sp>
        <p:nvSpPr>
          <p:cNvPr id="6" name="TextBox 5">
            <a:extLst>
              <a:ext uri="{FF2B5EF4-FFF2-40B4-BE49-F238E27FC236}">
                <a16:creationId xmlns:a16="http://schemas.microsoft.com/office/drawing/2014/main" id="{FDC7B2AA-2D76-11CC-14BE-ADBB1CD2A0DA}"/>
              </a:ext>
            </a:extLst>
          </p:cNvPr>
          <p:cNvSpPr txBox="1"/>
          <p:nvPr/>
        </p:nvSpPr>
        <p:spPr>
          <a:xfrm>
            <a:off x="204808" y="2613890"/>
            <a:ext cx="3630471" cy="3338483"/>
          </a:xfrm>
          <a:prstGeom prst="rect">
            <a:avLst/>
          </a:prstGeom>
        </p:spPr>
        <p:txBody>
          <a:bodyPr vert="horz" lIns="0" tIns="45720" rIns="0" bIns="45720" rtlCol="0">
            <a:normAutofit/>
          </a:bodyPr>
          <a:lstStyle/>
          <a:p>
            <a:pPr defTabSz="914400">
              <a:lnSpc>
                <a:spcPct val="90000"/>
              </a:lnSpc>
              <a:spcAft>
                <a:spcPts val="600"/>
              </a:spcAft>
              <a:buClr>
                <a:schemeClr val="accent1"/>
              </a:buClr>
              <a:buFont typeface="Calibri" panose="020F0502020204030204" pitchFamily="34" charset="0"/>
            </a:pPr>
            <a:r>
              <a:rPr lang="en-US" sz="1500" dirty="0">
                <a:solidFill>
                  <a:srgbClr val="FFFFFF"/>
                </a:solidFill>
              </a:rPr>
              <a:t>Habiganj </a:t>
            </a:r>
            <a:r>
              <a:rPr lang="en-US" sz="1500" b="0" i="0" dirty="0">
                <a:solidFill>
                  <a:srgbClr val="FFFFFF"/>
                </a:solidFill>
                <a:effectLst/>
              </a:rPr>
              <a:t>is a district in the north-eastern part of Bangladesh</a:t>
            </a:r>
          </a:p>
          <a:p>
            <a:pPr defTabSz="914400">
              <a:lnSpc>
                <a:spcPct val="90000"/>
              </a:lnSpc>
              <a:spcAft>
                <a:spcPts val="600"/>
              </a:spcAft>
              <a:buClr>
                <a:schemeClr val="accent1"/>
              </a:buClr>
              <a:buFont typeface="Calibri" panose="020F0502020204030204" pitchFamily="34" charset="0"/>
            </a:pPr>
            <a:r>
              <a:rPr lang="en-US" sz="1500" dirty="0">
                <a:solidFill>
                  <a:srgbClr val="FFFFFF"/>
                </a:solidFill>
              </a:rPr>
              <a:t>In Sylhet division.</a:t>
            </a:r>
          </a:p>
          <a:p>
            <a:pPr defTabSz="914400">
              <a:lnSpc>
                <a:spcPct val="90000"/>
              </a:lnSpc>
              <a:spcAft>
                <a:spcPts val="600"/>
              </a:spcAft>
              <a:buClr>
                <a:schemeClr val="accent1"/>
              </a:buClr>
              <a:buFont typeface="Calibri" panose="020F0502020204030204" pitchFamily="34" charset="0"/>
            </a:pPr>
            <a:endParaRPr lang="en-US" sz="1500" dirty="0">
              <a:solidFill>
                <a:srgbClr val="FFFFFF"/>
              </a:solidFill>
            </a:endParaRPr>
          </a:p>
          <a:p>
            <a:pPr defTabSz="914400">
              <a:lnSpc>
                <a:spcPct val="90000"/>
              </a:lnSpc>
              <a:spcAft>
                <a:spcPts val="600"/>
              </a:spcAft>
              <a:buClr>
                <a:schemeClr val="accent1"/>
              </a:buClr>
              <a:buFont typeface="Calibri" panose="020F0502020204030204" pitchFamily="34" charset="0"/>
            </a:pPr>
            <a:r>
              <a:rPr lang="en-US" sz="1500" dirty="0">
                <a:solidFill>
                  <a:srgbClr val="FFFFFF"/>
                </a:solidFill>
              </a:rPr>
              <a:t>Bounded by Sunamganj district on the north, Tripura State of India on the south, </a:t>
            </a:r>
            <a:r>
              <a:rPr lang="en-US" sz="1500" dirty="0" err="1">
                <a:solidFill>
                  <a:srgbClr val="FFFFFF"/>
                </a:solidFill>
              </a:rPr>
              <a:t>Moulvi</a:t>
            </a:r>
            <a:r>
              <a:rPr lang="en-US" sz="1500" dirty="0">
                <a:solidFill>
                  <a:srgbClr val="FFFFFF"/>
                </a:solidFill>
              </a:rPr>
              <a:t> Bazar and Sylhet districts on the east, </a:t>
            </a:r>
            <a:r>
              <a:rPr lang="en-US" sz="1500" dirty="0" err="1">
                <a:solidFill>
                  <a:srgbClr val="FFFFFF"/>
                </a:solidFill>
              </a:rPr>
              <a:t>Brahmanbaria</a:t>
            </a:r>
            <a:r>
              <a:rPr lang="en-US" sz="1500" dirty="0">
                <a:solidFill>
                  <a:srgbClr val="FFFFFF"/>
                </a:solidFill>
              </a:rPr>
              <a:t> and </a:t>
            </a:r>
            <a:r>
              <a:rPr lang="en-US" sz="1500" dirty="0" err="1">
                <a:solidFill>
                  <a:srgbClr val="FFFFFF"/>
                </a:solidFill>
              </a:rPr>
              <a:t>Kishoreganjdistricts</a:t>
            </a:r>
            <a:r>
              <a:rPr lang="en-US" sz="1500" dirty="0">
                <a:solidFill>
                  <a:srgbClr val="FFFFFF"/>
                </a:solidFill>
              </a:rPr>
              <a:t> on the west</a:t>
            </a:r>
          </a:p>
          <a:p>
            <a:pPr defTabSz="914400">
              <a:lnSpc>
                <a:spcPct val="90000"/>
              </a:lnSpc>
              <a:spcAft>
                <a:spcPts val="600"/>
              </a:spcAft>
              <a:buClr>
                <a:schemeClr val="accent1"/>
              </a:buClr>
              <a:buFont typeface="Calibri" panose="020F0502020204030204" pitchFamily="34" charset="0"/>
            </a:pPr>
            <a:endParaRPr lang="en-US" sz="1500" dirty="0">
              <a:solidFill>
                <a:srgbClr val="FFFFFF"/>
              </a:solidFill>
            </a:endParaRPr>
          </a:p>
          <a:p>
            <a:pPr defTabSz="914400">
              <a:lnSpc>
                <a:spcPct val="90000"/>
              </a:lnSpc>
              <a:spcAft>
                <a:spcPts val="600"/>
              </a:spcAft>
              <a:buClr>
                <a:schemeClr val="accent1"/>
              </a:buClr>
              <a:buFont typeface="Calibri" panose="020F0502020204030204" pitchFamily="34" charset="0"/>
            </a:pPr>
            <a:r>
              <a:rPr lang="en-US" sz="1500" dirty="0">
                <a:solidFill>
                  <a:srgbClr val="FFFFFF"/>
                </a:solidFill>
              </a:rPr>
              <a:t>Area of 2636 sq. </a:t>
            </a:r>
            <a:r>
              <a:rPr lang="en-US" sz="1500" dirty="0" err="1">
                <a:solidFill>
                  <a:srgbClr val="FFFFFF"/>
                </a:solidFill>
              </a:rPr>
              <a:t>k.m</a:t>
            </a:r>
            <a:r>
              <a:rPr lang="en-US" sz="1500" dirty="0">
                <a:solidFill>
                  <a:srgbClr val="FFFFFF"/>
                </a:solidFill>
              </a:rPr>
              <a:t>.</a:t>
            </a:r>
          </a:p>
        </p:txBody>
      </p:sp>
      <p:sp>
        <p:nvSpPr>
          <p:cNvPr id="10" name="Rectangle 14">
            <a:extLst>
              <a:ext uri="{FF2B5EF4-FFF2-40B4-BE49-F238E27FC236}">
                <a16:creationId xmlns:a16="http://schemas.microsoft.com/office/drawing/2014/main" id="{53B8D6B0-55D6-48DC-86D8-FD95D5F11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descr="A map of a city&#10;&#10;Description automatically generated with low confidence">
            <a:extLst>
              <a:ext uri="{FF2B5EF4-FFF2-40B4-BE49-F238E27FC236}">
                <a16:creationId xmlns:a16="http://schemas.microsoft.com/office/drawing/2014/main" id="{DD880864-34F4-177F-164B-24CEB95C046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73432" y="640080"/>
            <a:ext cx="4335251" cy="5577840"/>
          </a:xfrm>
          <a:prstGeom prst="rect">
            <a:avLst/>
          </a:prstGeom>
        </p:spPr>
      </p:pic>
    </p:spTree>
    <p:extLst>
      <p:ext uri="{BB962C8B-B14F-4D97-AF65-F5344CB8AC3E}">
        <p14:creationId xmlns:p14="http://schemas.microsoft.com/office/powerpoint/2010/main" val="3777247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39B9B-2E46-31B4-0BFB-9F8A9FEE4D25}"/>
              </a:ext>
            </a:extLst>
          </p:cNvPr>
          <p:cNvSpPr>
            <a:spLocks noGrp="1"/>
          </p:cNvSpPr>
          <p:nvPr>
            <p:ph type="title"/>
          </p:nvPr>
        </p:nvSpPr>
        <p:spPr>
          <a:xfrm>
            <a:off x="200987" y="150801"/>
            <a:ext cx="5692819" cy="1450757"/>
          </a:xfrm>
        </p:spPr>
        <p:txBody>
          <a:bodyPr/>
          <a:lstStyle/>
          <a:p>
            <a:r>
              <a:rPr lang="en-US" dirty="0"/>
              <a:t>POPULATION AND LETERACY</a:t>
            </a:r>
          </a:p>
        </p:txBody>
      </p:sp>
      <p:sp>
        <p:nvSpPr>
          <p:cNvPr id="3" name="Content Placeholder 2">
            <a:extLst>
              <a:ext uri="{FF2B5EF4-FFF2-40B4-BE49-F238E27FC236}">
                <a16:creationId xmlns:a16="http://schemas.microsoft.com/office/drawing/2014/main" id="{3D696FD7-F724-F5F8-193C-5FFE045640FA}"/>
              </a:ext>
            </a:extLst>
          </p:cNvPr>
          <p:cNvSpPr>
            <a:spLocks noGrp="1"/>
          </p:cNvSpPr>
          <p:nvPr>
            <p:ph idx="1"/>
          </p:nvPr>
        </p:nvSpPr>
        <p:spPr>
          <a:xfrm>
            <a:off x="427323" y="1845734"/>
            <a:ext cx="4579243" cy="4023360"/>
          </a:xfrm>
        </p:spPr>
        <p:txBody>
          <a:bodyPr/>
          <a:lstStyle/>
          <a:p>
            <a:pPr marL="0" indent="0">
              <a:buNone/>
            </a:pPr>
            <a:endParaRPr lang="en-US" dirty="0"/>
          </a:p>
          <a:p>
            <a:pPr marL="0" indent="0">
              <a:buNone/>
            </a:pPr>
            <a:r>
              <a:rPr lang="en-US" dirty="0"/>
              <a:t>According to the 2011 Bangladesh census, Habiganj District had a population of 2,089,001, of which 1,025,591 were males and 1,063,410 females.</a:t>
            </a:r>
          </a:p>
          <a:p>
            <a:endParaRPr lang="en-US" dirty="0"/>
          </a:p>
          <a:p>
            <a:pPr marL="0" indent="0">
              <a:buNone/>
            </a:pPr>
            <a:r>
              <a:rPr lang="en-US" dirty="0"/>
              <a:t>Habiganj district has a literacy rate of 40.53% for the population 7 years and above: 42.22% for males and 38.94% for females.</a:t>
            </a:r>
          </a:p>
        </p:txBody>
      </p:sp>
      <p:pic>
        <p:nvPicPr>
          <p:cNvPr id="7" name="Picture 6" descr="A teacher explaining to a group of children&#10;&#10;Description automatically generated with low confidence">
            <a:extLst>
              <a:ext uri="{FF2B5EF4-FFF2-40B4-BE49-F238E27FC236}">
                <a16:creationId xmlns:a16="http://schemas.microsoft.com/office/drawing/2014/main" id="{B4A931A3-D4A8-6546-291A-1B3334A580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6633" y="1845734"/>
            <a:ext cx="4579243" cy="3803134"/>
          </a:xfrm>
          <a:prstGeom prst="rect">
            <a:avLst/>
          </a:prstGeom>
        </p:spPr>
      </p:pic>
    </p:spTree>
    <p:extLst>
      <p:ext uri="{BB962C8B-B14F-4D97-AF65-F5344CB8AC3E}">
        <p14:creationId xmlns:p14="http://schemas.microsoft.com/office/powerpoint/2010/main" val="3233123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2C68-7931-3C84-4A62-2F5691BF4E99}"/>
              </a:ext>
            </a:extLst>
          </p:cNvPr>
          <p:cNvSpPr>
            <a:spLocks noGrp="1"/>
          </p:cNvSpPr>
          <p:nvPr>
            <p:ph type="title"/>
          </p:nvPr>
        </p:nvSpPr>
        <p:spPr>
          <a:xfrm>
            <a:off x="402852" y="352878"/>
            <a:ext cx="4030603" cy="1078758"/>
          </a:xfrm>
        </p:spPr>
        <p:txBody>
          <a:bodyPr/>
          <a:lstStyle/>
          <a:p>
            <a:r>
              <a:rPr lang="en-US"/>
              <a:t>ECONOMY</a:t>
            </a:r>
            <a:endParaRPr lang="en-US" dirty="0"/>
          </a:p>
        </p:txBody>
      </p:sp>
      <p:sp>
        <p:nvSpPr>
          <p:cNvPr id="3" name="Content Placeholder 2">
            <a:extLst>
              <a:ext uri="{FF2B5EF4-FFF2-40B4-BE49-F238E27FC236}">
                <a16:creationId xmlns:a16="http://schemas.microsoft.com/office/drawing/2014/main" id="{65684EA6-1260-1792-F329-37689AE51655}"/>
              </a:ext>
            </a:extLst>
          </p:cNvPr>
          <p:cNvSpPr>
            <a:spLocks noGrp="1"/>
          </p:cNvSpPr>
          <p:nvPr>
            <p:ph idx="1"/>
          </p:nvPr>
        </p:nvSpPr>
        <p:spPr>
          <a:xfrm>
            <a:off x="1097280" y="1845734"/>
            <a:ext cx="5385001" cy="4023360"/>
          </a:xfrm>
        </p:spPr>
        <p:txBody>
          <a:bodyPr>
            <a:normAutofit lnSpcReduction="10000"/>
          </a:bodyPr>
          <a:lstStyle/>
          <a:p>
            <a:r>
              <a:rPr lang="en-US" sz="1800"/>
              <a:t>Agriculture forms the backbone of Habiganj's economy, with a significant portion of the district's population engaged in farming. The fertile land and favorable climate support the cultivation of a wide range of crops, including rice, jute, tea, vegetables, fruits, and spices. Habiganj is particularly renowned for its high-quality tea production, contributing to the overall agricultural output and exports of the district.</a:t>
            </a:r>
          </a:p>
          <a:p>
            <a:r>
              <a:rPr lang="en-US" sz="1800"/>
              <a:t>In addition to agriculture, the district has a growing manufacturing sector, which includes small-scale industries and cottage enterprises. These industries primarily focus on food processing, textiles, ceramics, and handicrafts. The production of agricultural products like rice, jute, and tea serves as raw materials for many of these manufacturing units. The small industries not only contribute to the local economy but also generate employment opportunities for the local population.</a:t>
            </a:r>
            <a:endParaRPr lang="en-US" sz="1800" dirty="0"/>
          </a:p>
        </p:txBody>
      </p:sp>
      <p:pic>
        <p:nvPicPr>
          <p:cNvPr id="5" name="Picture 4" descr="A group of men working in a field&#10;&#10;Description automatically generated with low confidence">
            <a:extLst>
              <a:ext uri="{FF2B5EF4-FFF2-40B4-BE49-F238E27FC236}">
                <a16:creationId xmlns:a16="http://schemas.microsoft.com/office/drawing/2014/main" id="{440420A1-056B-FB8F-48E9-48C3B7B627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3762" y="1909601"/>
            <a:ext cx="5178581" cy="3895625"/>
          </a:xfrm>
          <a:prstGeom prst="rect">
            <a:avLst/>
          </a:prstGeom>
        </p:spPr>
      </p:pic>
    </p:spTree>
    <p:extLst>
      <p:ext uri="{BB962C8B-B14F-4D97-AF65-F5344CB8AC3E}">
        <p14:creationId xmlns:p14="http://schemas.microsoft.com/office/powerpoint/2010/main" val="372214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C8D2C1-DA83-420D-9635-D52CE066B5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434F74C9-6A0B-409E-AD1C-45B58BE91B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8" name="Straight Connector 17">
            <a:extLst>
              <a:ext uri="{FF2B5EF4-FFF2-40B4-BE49-F238E27FC236}">
                <a16:creationId xmlns:a16="http://schemas.microsoft.com/office/drawing/2014/main" id="{F5486A9D-1265-4B57-91E6-68E666B978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90AA6468-80AC-4DDF-9CFB-C7A9507E2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0D3D01E-780B-22D9-BED3-84B33A6B8D31}"/>
              </a:ext>
            </a:extLst>
          </p:cNvPr>
          <p:cNvSpPr>
            <a:spLocks noGrp="1"/>
          </p:cNvSpPr>
          <p:nvPr>
            <p:ph type="title"/>
          </p:nvPr>
        </p:nvSpPr>
        <p:spPr>
          <a:xfrm>
            <a:off x="98836" y="94695"/>
            <a:ext cx="4182532" cy="1340196"/>
          </a:xfrm>
        </p:spPr>
        <p:txBody>
          <a:bodyPr vert="horz" lIns="91440" tIns="45720" rIns="91440" bIns="45720" rtlCol="0" anchor="b">
            <a:normAutofit/>
          </a:bodyPr>
          <a:lstStyle/>
          <a:p>
            <a:r>
              <a:rPr lang="en-US" sz="4400" dirty="0">
                <a:solidFill>
                  <a:srgbClr val="FFFFFF"/>
                </a:solidFill>
              </a:rPr>
              <a:t>Tea</a:t>
            </a:r>
            <a:br>
              <a:rPr lang="en-US" sz="4400" dirty="0">
                <a:solidFill>
                  <a:srgbClr val="FFFFFF"/>
                </a:solidFill>
              </a:rPr>
            </a:br>
            <a:r>
              <a:rPr lang="en-US" sz="4400" dirty="0">
                <a:solidFill>
                  <a:srgbClr val="FFFFFF"/>
                </a:solidFill>
              </a:rPr>
              <a:t> Special Mention</a:t>
            </a:r>
          </a:p>
        </p:txBody>
      </p:sp>
      <p:pic>
        <p:nvPicPr>
          <p:cNvPr id="9" name="Content Placeholder 8" descr="A picture containing outdoor, tree, plantation, shrub&#10;&#10;Description automatically generated">
            <a:extLst>
              <a:ext uri="{FF2B5EF4-FFF2-40B4-BE49-F238E27FC236}">
                <a16:creationId xmlns:a16="http://schemas.microsoft.com/office/drawing/2014/main" id="{8C35E960-C22A-A2D8-1D23-E295FAFD185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8274" r="9134"/>
          <a:stretch/>
        </p:blipFill>
        <p:spPr>
          <a:xfrm>
            <a:off x="4639733" y="10"/>
            <a:ext cx="7552266" cy="6857990"/>
          </a:xfrm>
          <a:prstGeom prst="rect">
            <a:avLst/>
          </a:prstGeom>
        </p:spPr>
      </p:pic>
      <p:sp>
        <p:nvSpPr>
          <p:cNvPr id="22" name="Rectangle 21">
            <a:extLst>
              <a:ext uri="{FF2B5EF4-FFF2-40B4-BE49-F238E27FC236}">
                <a16:creationId xmlns:a16="http://schemas.microsoft.com/office/drawing/2014/main" id="{4AB900CC-5074-4746-A1A4-AF640455BD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475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a:extLst>
              <a:ext uri="{FF2B5EF4-FFF2-40B4-BE49-F238E27FC236}">
                <a16:creationId xmlns:a16="http://schemas.microsoft.com/office/drawing/2014/main" id="{382023B6-8DF0-8EDF-9C7E-47B83D6954DC}"/>
              </a:ext>
            </a:extLst>
          </p:cNvPr>
          <p:cNvSpPr txBox="1"/>
          <p:nvPr/>
        </p:nvSpPr>
        <p:spPr>
          <a:xfrm>
            <a:off x="181192" y="1595021"/>
            <a:ext cx="4017819" cy="5262979"/>
          </a:xfrm>
          <a:prstGeom prst="rect">
            <a:avLst/>
          </a:prstGeom>
          <a:noFill/>
        </p:spPr>
        <p:txBody>
          <a:bodyPr wrap="square" rtlCol="0">
            <a:spAutoFit/>
          </a:bodyPr>
          <a:lstStyle/>
          <a:p>
            <a:r>
              <a:rPr lang="en-US" sz="1600"/>
              <a:t>Habiganj District is renowned for its exquisite tea production, contributing significantly to Bangladesh's tea industry.</a:t>
            </a:r>
          </a:p>
          <a:p>
            <a:r>
              <a:rPr lang="en-US" sz="1600"/>
              <a:t>The tea gardens of Habiganj are nestled in picturesque landscapes, cultivating some of the finest tea leaves in the country.</a:t>
            </a:r>
          </a:p>
          <a:p>
            <a:endParaRPr lang="en-US" sz="1600"/>
          </a:p>
          <a:p>
            <a:r>
              <a:rPr lang="en-US" sz="1600"/>
              <a:t>Habiganj's tea industry provides employment opportunities for thousands of workers, fostering economic growth and development in the region.</a:t>
            </a:r>
          </a:p>
          <a:p>
            <a:endParaRPr lang="en-US" sz="1600"/>
          </a:p>
          <a:p>
            <a:r>
              <a:rPr lang="en-US" sz="1600"/>
              <a:t>Visitors to Habiganj can indulge in the beauty of tea gardens, witness the tea-making process, and savor the rich flavors of Habiganj's signature tea.</a:t>
            </a:r>
          </a:p>
          <a:p>
            <a:endParaRPr lang="en-US" sz="1600"/>
          </a:p>
          <a:p>
            <a:r>
              <a:rPr lang="en-US" sz="1600"/>
              <a:t>The tea of Habiganj District represents the dedication and craftsmanship of the local tea growers, making it a symbol of pride for the district and Bangladesh as a whole.</a:t>
            </a:r>
            <a:endParaRPr lang="en-US" sz="1600" dirty="0"/>
          </a:p>
        </p:txBody>
      </p:sp>
    </p:spTree>
    <p:extLst>
      <p:ext uri="{BB962C8B-B14F-4D97-AF65-F5344CB8AC3E}">
        <p14:creationId xmlns:p14="http://schemas.microsoft.com/office/powerpoint/2010/main" val="72566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04EC8F-A968-B424-A833-417399E7CF09}"/>
              </a:ext>
            </a:extLst>
          </p:cNvPr>
          <p:cNvSpPr txBox="1"/>
          <p:nvPr/>
        </p:nvSpPr>
        <p:spPr>
          <a:xfrm>
            <a:off x="3960641" y="390284"/>
            <a:ext cx="4085320" cy="1446550"/>
          </a:xfrm>
          <a:prstGeom prst="rect">
            <a:avLst/>
          </a:prstGeom>
          <a:noFill/>
        </p:spPr>
        <p:txBody>
          <a:bodyPr wrap="square" rtlCol="0">
            <a:spAutoFit/>
          </a:bodyPr>
          <a:lstStyle/>
          <a:p>
            <a:r>
              <a:rPr lang="en-US" sz="4400" dirty="0"/>
              <a:t>POLITICAL          	  			LEADERS</a:t>
            </a:r>
          </a:p>
        </p:txBody>
      </p:sp>
      <p:pic>
        <p:nvPicPr>
          <p:cNvPr id="4" name="Picture 3" descr="A close-up of a person&#10;&#10;Description automatically generated">
            <a:extLst>
              <a:ext uri="{FF2B5EF4-FFF2-40B4-BE49-F238E27FC236}">
                <a16:creationId xmlns:a16="http://schemas.microsoft.com/office/drawing/2014/main" id="{45DD08BD-C910-E67E-5362-BE5245E551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081" y="1333762"/>
            <a:ext cx="2095238" cy="2095238"/>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6" name="Picture 5" descr="A person with a mustache wearing glasses&#10;&#10;Description automatically generated with low confidence">
            <a:extLst>
              <a:ext uri="{FF2B5EF4-FFF2-40B4-BE49-F238E27FC236}">
                <a16:creationId xmlns:a16="http://schemas.microsoft.com/office/drawing/2014/main" id="{80F05E65-EB65-28C0-7CF4-E2B2611A2C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3081" y="3954257"/>
            <a:ext cx="2095238" cy="2095238"/>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 name="Picture 7" descr="A person in a suit and tie&#10;&#10;Description automatically generated with medium confidence">
            <a:extLst>
              <a:ext uri="{FF2B5EF4-FFF2-40B4-BE49-F238E27FC236}">
                <a16:creationId xmlns:a16="http://schemas.microsoft.com/office/drawing/2014/main" id="{75FC0A2A-4414-77A9-B22D-756D024C0B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8095" y="1594943"/>
            <a:ext cx="2095238" cy="2095238"/>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5" name="TextBox 4">
            <a:extLst>
              <a:ext uri="{FF2B5EF4-FFF2-40B4-BE49-F238E27FC236}">
                <a16:creationId xmlns:a16="http://schemas.microsoft.com/office/drawing/2014/main" id="{BD3213BD-687B-421C-B70F-821D187BB1D9}"/>
              </a:ext>
            </a:extLst>
          </p:cNvPr>
          <p:cNvSpPr txBox="1"/>
          <p:nvPr/>
        </p:nvSpPr>
        <p:spPr>
          <a:xfrm>
            <a:off x="2972063" y="1719232"/>
            <a:ext cx="2351376" cy="923330"/>
          </a:xfrm>
          <a:prstGeom prst="rect">
            <a:avLst/>
          </a:prstGeom>
          <a:noFill/>
        </p:spPr>
        <p:txBody>
          <a:bodyPr wrap="square">
            <a:spAutoFit/>
          </a:bodyPr>
          <a:lstStyle/>
          <a:p>
            <a:endParaRPr lang="en-US" dirty="0"/>
          </a:p>
          <a:p>
            <a:r>
              <a:rPr lang="en-US" dirty="0"/>
              <a:t>Mr. Mohammad Abdul Munim Chowdhury</a:t>
            </a:r>
          </a:p>
        </p:txBody>
      </p:sp>
      <p:sp>
        <p:nvSpPr>
          <p:cNvPr id="9" name="TextBox 8">
            <a:extLst>
              <a:ext uri="{FF2B5EF4-FFF2-40B4-BE49-F238E27FC236}">
                <a16:creationId xmlns:a16="http://schemas.microsoft.com/office/drawing/2014/main" id="{5E016F04-09D6-1642-5413-548EB3C39D6F}"/>
              </a:ext>
            </a:extLst>
          </p:cNvPr>
          <p:cNvSpPr txBox="1"/>
          <p:nvPr/>
        </p:nvSpPr>
        <p:spPr>
          <a:xfrm>
            <a:off x="2867912" y="4889145"/>
            <a:ext cx="2351376" cy="369332"/>
          </a:xfrm>
          <a:prstGeom prst="rect">
            <a:avLst/>
          </a:prstGeom>
          <a:noFill/>
        </p:spPr>
        <p:txBody>
          <a:bodyPr wrap="square">
            <a:spAutoFit/>
          </a:bodyPr>
          <a:lstStyle/>
          <a:p>
            <a:r>
              <a:rPr lang="en-US" dirty="0"/>
              <a:t>Md. Abdul Majid Khan</a:t>
            </a:r>
          </a:p>
        </p:txBody>
      </p:sp>
      <p:sp>
        <p:nvSpPr>
          <p:cNvPr id="14" name="TextBox 13">
            <a:extLst>
              <a:ext uri="{FF2B5EF4-FFF2-40B4-BE49-F238E27FC236}">
                <a16:creationId xmlns:a16="http://schemas.microsoft.com/office/drawing/2014/main" id="{98ADC9C7-17C9-8F14-114E-7D1D4FA7B25D}"/>
              </a:ext>
            </a:extLst>
          </p:cNvPr>
          <p:cNvSpPr txBox="1"/>
          <p:nvPr/>
        </p:nvSpPr>
        <p:spPr>
          <a:xfrm>
            <a:off x="9437484" y="1926621"/>
            <a:ext cx="2754516" cy="646331"/>
          </a:xfrm>
          <a:prstGeom prst="rect">
            <a:avLst/>
          </a:prstGeom>
          <a:noFill/>
        </p:spPr>
        <p:txBody>
          <a:bodyPr wrap="square">
            <a:spAutoFit/>
          </a:bodyPr>
          <a:lstStyle/>
          <a:p>
            <a:endParaRPr lang="en-US" dirty="0"/>
          </a:p>
          <a:p>
            <a:r>
              <a:rPr lang="en-US" dirty="0"/>
              <a:t>Advocate Md. Abu Zahir</a:t>
            </a:r>
          </a:p>
        </p:txBody>
      </p:sp>
      <p:pic>
        <p:nvPicPr>
          <p:cNvPr id="16" name="Picture 15" descr="A person with a mustache&#10;&#10;Description automatically generated with low confidence">
            <a:extLst>
              <a:ext uri="{FF2B5EF4-FFF2-40B4-BE49-F238E27FC236}">
                <a16:creationId xmlns:a16="http://schemas.microsoft.com/office/drawing/2014/main" id="{2A1F8272-65EF-3801-07E5-AAD8E073A0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42246" y="4040428"/>
            <a:ext cx="2095238" cy="2095238"/>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8" name="TextBox 17">
            <a:extLst>
              <a:ext uri="{FF2B5EF4-FFF2-40B4-BE49-F238E27FC236}">
                <a16:creationId xmlns:a16="http://schemas.microsoft.com/office/drawing/2014/main" id="{E277DC66-4A8F-B086-4E1D-E1DBB600DFE1}"/>
              </a:ext>
            </a:extLst>
          </p:cNvPr>
          <p:cNvSpPr txBox="1"/>
          <p:nvPr/>
        </p:nvSpPr>
        <p:spPr>
          <a:xfrm>
            <a:off x="9657785" y="4764881"/>
            <a:ext cx="2030239" cy="646331"/>
          </a:xfrm>
          <a:prstGeom prst="rect">
            <a:avLst/>
          </a:prstGeom>
          <a:noFill/>
        </p:spPr>
        <p:txBody>
          <a:bodyPr wrap="square">
            <a:spAutoFit/>
          </a:bodyPr>
          <a:lstStyle/>
          <a:p>
            <a:br>
              <a:rPr lang="en-US" dirty="0"/>
            </a:br>
            <a:r>
              <a:rPr lang="en-US" b="0" i="0" dirty="0">
                <a:solidFill>
                  <a:srgbClr val="212121"/>
                </a:solidFill>
                <a:effectLst/>
                <a:latin typeface="Lato" panose="020F0502020204030203" pitchFamily="34" charset="0"/>
              </a:rPr>
              <a:t>Md. Mahbub Ali</a:t>
            </a:r>
            <a:endParaRPr lang="en-US" dirty="0"/>
          </a:p>
        </p:txBody>
      </p:sp>
      <p:pic>
        <p:nvPicPr>
          <p:cNvPr id="20" name="Picture 19" descr="A picture containing graphics, circle, heart, colorfulness&#10;&#10;Description automatically generated">
            <a:extLst>
              <a:ext uri="{FF2B5EF4-FFF2-40B4-BE49-F238E27FC236}">
                <a16:creationId xmlns:a16="http://schemas.microsoft.com/office/drawing/2014/main" id="{C17FDB8C-1F19-9E1F-254E-0C57A33A1CE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67912" y="2642562"/>
            <a:ext cx="418548" cy="418548"/>
          </a:xfrm>
          <a:prstGeom prst="rect">
            <a:avLst/>
          </a:prstGeom>
        </p:spPr>
      </p:pic>
      <p:pic>
        <p:nvPicPr>
          <p:cNvPr id="21" name="Picture 20" descr="A picture containing graphics, circle, heart, colorfulness&#10;&#10;Description automatically generated">
            <a:extLst>
              <a:ext uri="{FF2B5EF4-FFF2-40B4-BE49-F238E27FC236}">
                <a16:creationId xmlns:a16="http://schemas.microsoft.com/office/drawing/2014/main" id="{0056E61A-3240-A2C3-BDF7-60A73687EE8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67912" y="5321929"/>
            <a:ext cx="418548" cy="418548"/>
          </a:xfrm>
          <a:prstGeom prst="rect">
            <a:avLst/>
          </a:prstGeom>
        </p:spPr>
      </p:pic>
      <p:pic>
        <p:nvPicPr>
          <p:cNvPr id="22" name="Picture 21" descr="A picture containing graphics, circle, heart, colorfulness&#10;&#10;Description automatically generated">
            <a:extLst>
              <a:ext uri="{FF2B5EF4-FFF2-40B4-BE49-F238E27FC236}">
                <a16:creationId xmlns:a16="http://schemas.microsoft.com/office/drawing/2014/main" id="{B2FB8202-82BF-1D0A-4813-E6D7A1AB7B4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33333" y="2572952"/>
            <a:ext cx="418548" cy="418548"/>
          </a:xfrm>
          <a:prstGeom prst="rect">
            <a:avLst/>
          </a:prstGeom>
        </p:spPr>
      </p:pic>
      <p:pic>
        <p:nvPicPr>
          <p:cNvPr id="23" name="Picture 22" descr="A picture containing graphics, circle, heart, colorfulness&#10;&#10;Description automatically generated">
            <a:extLst>
              <a:ext uri="{FF2B5EF4-FFF2-40B4-BE49-F238E27FC236}">
                <a16:creationId xmlns:a16="http://schemas.microsoft.com/office/drawing/2014/main" id="{AFDFC822-8DCE-A93C-B21E-CA324A07B76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42607" y="5412251"/>
            <a:ext cx="418548" cy="418548"/>
          </a:xfrm>
          <a:prstGeom prst="rect">
            <a:avLst/>
          </a:prstGeom>
        </p:spPr>
      </p:pic>
      <p:sp>
        <p:nvSpPr>
          <p:cNvPr id="25" name="TextBox 24">
            <a:extLst>
              <a:ext uri="{FF2B5EF4-FFF2-40B4-BE49-F238E27FC236}">
                <a16:creationId xmlns:a16="http://schemas.microsoft.com/office/drawing/2014/main" id="{520FAFBC-4F61-D131-5648-C40BE346DE82}"/>
              </a:ext>
            </a:extLst>
          </p:cNvPr>
          <p:cNvSpPr txBox="1"/>
          <p:nvPr/>
        </p:nvSpPr>
        <p:spPr>
          <a:xfrm>
            <a:off x="9751881" y="2571913"/>
            <a:ext cx="1251641" cy="369332"/>
          </a:xfrm>
          <a:prstGeom prst="rect">
            <a:avLst/>
          </a:prstGeom>
          <a:noFill/>
        </p:spPr>
        <p:txBody>
          <a:bodyPr wrap="square">
            <a:spAutoFit/>
          </a:bodyPr>
          <a:lstStyle/>
          <a:p>
            <a:r>
              <a:rPr lang="en-US"/>
              <a:t>Habiganj-3</a:t>
            </a:r>
            <a:endParaRPr lang="en-US" dirty="0"/>
          </a:p>
        </p:txBody>
      </p:sp>
      <p:sp>
        <p:nvSpPr>
          <p:cNvPr id="27" name="TextBox 26">
            <a:extLst>
              <a:ext uri="{FF2B5EF4-FFF2-40B4-BE49-F238E27FC236}">
                <a16:creationId xmlns:a16="http://schemas.microsoft.com/office/drawing/2014/main" id="{32EAB46C-D296-30BB-D442-F6A7075FC413}"/>
              </a:ext>
            </a:extLst>
          </p:cNvPr>
          <p:cNvSpPr txBox="1"/>
          <p:nvPr/>
        </p:nvSpPr>
        <p:spPr>
          <a:xfrm>
            <a:off x="3245825" y="2701762"/>
            <a:ext cx="1269748" cy="369332"/>
          </a:xfrm>
          <a:prstGeom prst="rect">
            <a:avLst/>
          </a:prstGeom>
          <a:noFill/>
        </p:spPr>
        <p:txBody>
          <a:bodyPr wrap="square">
            <a:spAutoFit/>
          </a:bodyPr>
          <a:lstStyle/>
          <a:p>
            <a:r>
              <a:rPr lang="en-US" dirty="0"/>
              <a:t>Habiganj-1</a:t>
            </a:r>
          </a:p>
        </p:txBody>
      </p:sp>
      <p:sp>
        <p:nvSpPr>
          <p:cNvPr id="29" name="TextBox 28">
            <a:extLst>
              <a:ext uri="{FF2B5EF4-FFF2-40B4-BE49-F238E27FC236}">
                <a16:creationId xmlns:a16="http://schemas.microsoft.com/office/drawing/2014/main" id="{E2045A95-84D8-EADC-9328-62F9F52C50A6}"/>
              </a:ext>
            </a:extLst>
          </p:cNvPr>
          <p:cNvSpPr txBox="1"/>
          <p:nvPr/>
        </p:nvSpPr>
        <p:spPr>
          <a:xfrm>
            <a:off x="3245825" y="5346537"/>
            <a:ext cx="1342176" cy="369332"/>
          </a:xfrm>
          <a:prstGeom prst="rect">
            <a:avLst/>
          </a:prstGeom>
          <a:noFill/>
        </p:spPr>
        <p:txBody>
          <a:bodyPr wrap="square">
            <a:spAutoFit/>
          </a:bodyPr>
          <a:lstStyle/>
          <a:p>
            <a:r>
              <a:rPr lang="en-US" dirty="0"/>
              <a:t>Habiganj-2</a:t>
            </a:r>
          </a:p>
        </p:txBody>
      </p:sp>
      <p:sp>
        <p:nvSpPr>
          <p:cNvPr id="31" name="TextBox 30">
            <a:extLst>
              <a:ext uri="{FF2B5EF4-FFF2-40B4-BE49-F238E27FC236}">
                <a16:creationId xmlns:a16="http://schemas.microsoft.com/office/drawing/2014/main" id="{4B59DA56-D441-5935-0A6F-5198B062699B}"/>
              </a:ext>
            </a:extLst>
          </p:cNvPr>
          <p:cNvSpPr txBox="1"/>
          <p:nvPr/>
        </p:nvSpPr>
        <p:spPr>
          <a:xfrm>
            <a:off x="9961155" y="5430249"/>
            <a:ext cx="1269748" cy="369332"/>
          </a:xfrm>
          <a:prstGeom prst="rect">
            <a:avLst/>
          </a:prstGeom>
          <a:noFill/>
        </p:spPr>
        <p:txBody>
          <a:bodyPr wrap="square">
            <a:spAutoFit/>
          </a:bodyPr>
          <a:lstStyle/>
          <a:p>
            <a:r>
              <a:rPr lang="en-US" dirty="0"/>
              <a:t>Habiganj-4</a:t>
            </a:r>
          </a:p>
        </p:txBody>
      </p:sp>
      <p:sp>
        <p:nvSpPr>
          <p:cNvPr id="32" name="TextBox 31">
            <a:extLst>
              <a:ext uri="{FF2B5EF4-FFF2-40B4-BE49-F238E27FC236}">
                <a16:creationId xmlns:a16="http://schemas.microsoft.com/office/drawing/2014/main" id="{D02322DD-5779-9223-CE15-B2345825A59C}"/>
              </a:ext>
            </a:extLst>
          </p:cNvPr>
          <p:cNvSpPr txBox="1"/>
          <p:nvPr/>
        </p:nvSpPr>
        <p:spPr>
          <a:xfrm>
            <a:off x="3499419" y="3530123"/>
            <a:ext cx="4028792" cy="369332"/>
          </a:xfrm>
          <a:prstGeom prst="rect">
            <a:avLst/>
          </a:prstGeom>
          <a:noFill/>
        </p:spPr>
        <p:txBody>
          <a:bodyPr wrap="square" rtlCol="0">
            <a:spAutoFit/>
          </a:bodyPr>
          <a:lstStyle/>
          <a:p>
            <a:r>
              <a:rPr lang="en-US" dirty="0"/>
              <a:t>All are from Bangladesh Awami League</a:t>
            </a:r>
          </a:p>
        </p:txBody>
      </p:sp>
    </p:spTree>
    <p:extLst>
      <p:ext uri="{BB962C8B-B14F-4D97-AF65-F5344CB8AC3E}">
        <p14:creationId xmlns:p14="http://schemas.microsoft.com/office/powerpoint/2010/main" val="24210241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745F2-5803-4EC1-376F-AFF110C7D9AC}"/>
              </a:ext>
            </a:extLst>
          </p:cNvPr>
          <p:cNvSpPr>
            <a:spLocks noGrp="1"/>
          </p:cNvSpPr>
          <p:nvPr>
            <p:ph type="title"/>
          </p:nvPr>
        </p:nvSpPr>
        <p:spPr>
          <a:xfrm>
            <a:off x="110452" y="135802"/>
            <a:ext cx="4543029" cy="967815"/>
          </a:xfrm>
        </p:spPr>
        <p:txBody>
          <a:bodyPr/>
          <a:lstStyle/>
          <a:p>
            <a:r>
              <a:rPr lang="en-US" dirty="0"/>
              <a:t>PLACES TO VISIT</a:t>
            </a:r>
          </a:p>
        </p:txBody>
      </p:sp>
      <p:pic>
        <p:nvPicPr>
          <p:cNvPr id="5" name="Content Placeholder 4" descr="A picture containing outdoor, grass, tree, plant&#10;&#10;Description automatically generated">
            <a:extLst>
              <a:ext uri="{FF2B5EF4-FFF2-40B4-BE49-F238E27FC236}">
                <a16:creationId xmlns:a16="http://schemas.microsoft.com/office/drawing/2014/main" id="{A436E0CC-E965-50A7-1EF1-69B2DCCFF5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97815" y="1835511"/>
            <a:ext cx="3486213" cy="2027814"/>
          </a:xfrm>
          <a:prstGeom prst="rect">
            <a:avLst/>
          </a:prstGeom>
          <a:ln w="88900" cap="sq" cmpd="thickThin">
            <a:noFill/>
            <a:prstDash val="solid"/>
            <a:miter lim="800000"/>
          </a:ln>
          <a:effectLst>
            <a:innerShdw blurRad="76200">
              <a:srgbClr val="000000"/>
            </a:innerShdw>
          </a:effectLst>
        </p:spPr>
      </p:pic>
      <p:pic>
        <p:nvPicPr>
          <p:cNvPr id="7" name="Picture 6" descr="A body of water with trees and blue sky&#10;&#10;Description automatically generated with low confidence">
            <a:extLst>
              <a:ext uri="{FF2B5EF4-FFF2-40B4-BE49-F238E27FC236}">
                <a16:creationId xmlns:a16="http://schemas.microsoft.com/office/drawing/2014/main" id="{5BE1EE4C-D61D-FC06-1348-EB4EBEBF67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3346" y="1835511"/>
            <a:ext cx="3502591" cy="2027814"/>
          </a:xfrm>
          <a:prstGeom prst="rect">
            <a:avLst/>
          </a:prstGeom>
        </p:spPr>
      </p:pic>
      <p:pic>
        <p:nvPicPr>
          <p:cNvPr id="9" name="Picture 8" descr="A picture containing tree, outdoor, forest, vegetation&#10;&#10;Description automatically generated">
            <a:extLst>
              <a:ext uri="{FF2B5EF4-FFF2-40B4-BE49-F238E27FC236}">
                <a16:creationId xmlns:a16="http://schemas.microsoft.com/office/drawing/2014/main" id="{84C1CA0C-B738-36F9-6837-D96CB68D6D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89109" y="3975225"/>
            <a:ext cx="3489474" cy="2111127"/>
          </a:xfrm>
          <a:prstGeom prst="rect">
            <a:avLst/>
          </a:prstGeom>
        </p:spPr>
      </p:pic>
      <p:pic>
        <p:nvPicPr>
          <p:cNvPr id="11" name="Picture 10" descr="A picture containing sky, building, outdoor, property&#10;&#10;Description automatically generated">
            <a:extLst>
              <a:ext uri="{FF2B5EF4-FFF2-40B4-BE49-F238E27FC236}">
                <a16:creationId xmlns:a16="http://schemas.microsoft.com/office/drawing/2014/main" id="{165A49BC-5A8E-9D51-0202-05B0E9E058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40917" y="4123105"/>
            <a:ext cx="3486213" cy="2026621"/>
          </a:xfrm>
          <a:prstGeom prst="rect">
            <a:avLst/>
          </a:prstGeom>
        </p:spPr>
      </p:pic>
      <p:sp>
        <p:nvSpPr>
          <p:cNvPr id="12" name="TextBox 11">
            <a:extLst>
              <a:ext uri="{FF2B5EF4-FFF2-40B4-BE49-F238E27FC236}">
                <a16:creationId xmlns:a16="http://schemas.microsoft.com/office/drawing/2014/main" id="{7A7A0299-380F-2C9F-4AEE-0B97C6790032}"/>
              </a:ext>
            </a:extLst>
          </p:cNvPr>
          <p:cNvSpPr txBox="1"/>
          <p:nvPr/>
        </p:nvSpPr>
        <p:spPr>
          <a:xfrm>
            <a:off x="615852" y="2082297"/>
            <a:ext cx="1294645" cy="369332"/>
          </a:xfrm>
          <a:prstGeom prst="rect">
            <a:avLst/>
          </a:prstGeom>
          <a:noFill/>
        </p:spPr>
        <p:txBody>
          <a:bodyPr wrap="square" rtlCol="0">
            <a:spAutoFit/>
          </a:bodyPr>
          <a:lstStyle/>
          <a:p>
            <a:r>
              <a:rPr lang="en-US" dirty="0"/>
              <a:t>Tea gardens</a:t>
            </a:r>
          </a:p>
        </p:txBody>
      </p:sp>
      <p:sp>
        <p:nvSpPr>
          <p:cNvPr id="14" name="TextBox 13">
            <a:extLst>
              <a:ext uri="{FF2B5EF4-FFF2-40B4-BE49-F238E27FC236}">
                <a16:creationId xmlns:a16="http://schemas.microsoft.com/office/drawing/2014/main" id="{762EA211-713B-1385-C2AC-46B0BB930743}"/>
              </a:ext>
            </a:extLst>
          </p:cNvPr>
          <p:cNvSpPr txBox="1"/>
          <p:nvPr/>
        </p:nvSpPr>
        <p:spPr>
          <a:xfrm>
            <a:off x="110452" y="5272217"/>
            <a:ext cx="1485406" cy="646331"/>
          </a:xfrm>
          <a:prstGeom prst="rect">
            <a:avLst/>
          </a:prstGeom>
          <a:noFill/>
        </p:spPr>
        <p:txBody>
          <a:bodyPr wrap="square">
            <a:spAutoFit/>
          </a:bodyPr>
          <a:lstStyle/>
          <a:p>
            <a:r>
              <a:rPr lang="en-US" dirty="0" err="1"/>
              <a:t>Satchari</a:t>
            </a:r>
            <a:r>
              <a:rPr lang="en-US" dirty="0"/>
              <a:t> National Park</a:t>
            </a:r>
          </a:p>
        </p:txBody>
      </p:sp>
      <p:sp>
        <p:nvSpPr>
          <p:cNvPr id="15" name="TextBox 14">
            <a:extLst>
              <a:ext uri="{FF2B5EF4-FFF2-40B4-BE49-F238E27FC236}">
                <a16:creationId xmlns:a16="http://schemas.microsoft.com/office/drawing/2014/main" id="{8CD59394-7A76-0C7C-8744-346CD25A828C}"/>
              </a:ext>
            </a:extLst>
          </p:cNvPr>
          <p:cNvSpPr txBox="1"/>
          <p:nvPr/>
        </p:nvSpPr>
        <p:spPr>
          <a:xfrm>
            <a:off x="10203255" y="1989964"/>
            <a:ext cx="1720159" cy="923330"/>
          </a:xfrm>
          <a:prstGeom prst="rect">
            <a:avLst/>
          </a:prstGeom>
          <a:noFill/>
        </p:spPr>
        <p:txBody>
          <a:bodyPr wrap="square" rtlCol="0">
            <a:spAutoFit/>
          </a:bodyPr>
          <a:lstStyle/>
          <a:p>
            <a:r>
              <a:rPr lang="en-US" dirty="0"/>
              <a:t>Rema-</a:t>
            </a:r>
            <a:r>
              <a:rPr lang="en-US" dirty="0" err="1"/>
              <a:t>Kalenga</a:t>
            </a:r>
            <a:r>
              <a:rPr lang="en-US" dirty="0"/>
              <a:t> Wildlife Sanctuary</a:t>
            </a:r>
          </a:p>
        </p:txBody>
      </p:sp>
      <p:sp>
        <p:nvSpPr>
          <p:cNvPr id="16" name="TextBox 15">
            <a:extLst>
              <a:ext uri="{FF2B5EF4-FFF2-40B4-BE49-F238E27FC236}">
                <a16:creationId xmlns:a16="http://schemas.microsoft.com/office/drawing/2014/main" id="{FE7A7091-43AA-8A58-0815-327288E1302D}"/>
              </a:ext>
            </a:extLst>
          </p:cNvPr>
          <p:cNvSpPr txBox="1"/>
          <p:nvPr/>
        </p:nvSpPr>
        <p:spPr>
          <a:xfrm>
            <a:off x="10256957" y="4707622"/>
            <a:ext cx="1204111" cy="646331"/>
          </a:xfrm>
          <a:prstGeom prst="rect">
            <a:avLst/>
          </a:prstGeom>
          <a:noFill/>
        </p:spPr>
        <p:txBody>
          <a:bodyPr wrap="square" rtlCol="0">
            <a:spAutoFit/>
          </a:bodyPr>
          <a:lstStyle/>
          <a:p>
            <a:r>
              <a:rPr lang="en-US" dirty="0" err="1"/>
              <a:t>Bithongol</a:t>
            </a:r>
            <a:r>
              <a:rPr lang="en-US" dirty="0"/>
              <a:t> </a:t>
            </a:r>
            <a:r>
              <a:rPr lang="en-US" dirty="0" err="1"/>
              <a:t>akhra</a:t>
            </a:r>
            <a:endParaRPr lang="en-US" dirty="0"/>
          </a:p>
        </p:txBody>
      </p:sp>
      <p:cxnSp>
        <p:nvCxnSpPr>
          <p:cNvPr id="18" name="Straight Connector 17">
            <a:extLst>
              <a:ext uri="{FF2B5EF4-FFF2-40B4-BE49-F238E27FC236}">
                <a16:creationId xmlns:a16="http://schemas.microsoft.com/office/drawing/2014/main" id="{DD6DE7E6-F02C-C189-C5E4-DF44DB386693}"/>
              </a:ext>
            </a:extLst>
          </p:cNvPr>
          <p:cNvCxnSpPr>
            <a:cxnSpLocks/>
          </p:cNvCxnSpPr>
          <p:nvPr/>
        </p:nvCxnSpPr>
        <p:spPr>
          <a:xfrm>
            <a:off x="525101" y="2456656"/>
            <a:ext cx="1384575"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1BC4C05-7200-84D5-C613-F2EA92F6505D}"/>
              </a:ext>
            </a:extLst>
          </p:cNvPr>
          <p:cNvCxnSpPr>
            <a:cxnSpLocks/>
          </p:cNvCxnSpPr>
          <p:nvPr/>
        </p:nvCxnSpPr>
        <p:spPr>
          <a:xfrm flipV="1">
            <a:off x="1909676" y="2109788"/>
            <a:ext cx="0" cy="35956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8FCFFE1F-2842-FD36-AAC2-F6AD5AE786DA}"/>
              </a:ext>
            </a:extLst>
          </p:cNvPr>
          <p:cNvCxnSpPr>
            <a:cxnSpLocks/>
          </p:cNvCxnSpPr>
          <p:nvPr/>
        </p:nvCxnSpPr>
        <p:spPr>
          <a:xfrm>
            <a:off x="1890713" y="2109788"/>
            <a:ext cx="20710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A77D82A-5452-53E4-8643-1D7FAA426547}"/>
              </a:ext>
            </a:extLst>
          </p:cNvPr>
          <p:cNvCxnSpPr>
            <a:cxnSpLocks/>
          </p:cNvCxnSpPr>
          <p:nvPr/>
        </p:nvCxnSpPr>
        <p:spPr>
          <a:xfrm>
            <a:off x="1931901" y="2130425"/>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A85AF1E-7F25-2976-46D2-9A13E32A1D52}"/>
              </a:ext>
            </a:extLst>
          </p:cNvPr>
          <p:cNvCxnSpPr>
            <a:cxnSpLocks/>
          </p:cNvCxnSpPr>
          <p:nvPr/>
        </p:nvCxnSpPr>
        <p:spPr>
          <a:xfrm>
            <a:off x="110452" y="5918548"/>
            <a:ext cx="1384575"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139D820B-90EB-A6AE-8C2D-8867B76268CD}"/>
              </a:ext>
            </a:extLst>
          </p:cNvPr>
          <p:cNvCxnSpPr>
            <a:cxnSpLocks/>
          </p:cNvCxnSpPr>
          <p:nvPr/>
        </p:nvCxnSpPr>
        <p:spPr>
          <a:xfrm flipV="1">
            <a:off x="1495027" y="5571680"/>
            <a:ext cx="0" cy="35956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E293522A-D4F7-EAB4-7109-6D8C22BF1356}"/>
              </a:ext>
            </a:extLst>
          </p:cNvPr>
          <p:cNvCxnSpPr>
            <a:cxnSpLocks/>
          </p:cNvCxnSpPr>
          <p:nvPr/>
        </p:nvCxnSpPr>
        <p:spPr>
          <a:xfrm>
            <a:off x="1476064" y="5571680"/>
            <a:ext cx="20710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1AEE715-E729-735A-53DD-1D740D6D8908}"/>
              </a:ext>
            </a:extLst>
          </p:cNvPr>
          <p:cNvCxnSpPr>
            <a:cxnSpLocks/>
          </p:cNvCxnSpPr>
          <p:nvPr/>
        </p:nvCxnSpPr>
        <p:spPr>
          <a:xfrm>
            <a:off x="10203255" y="3034568"/>
            <a:ext cx="143827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525EAC8-B517-9A9F-D8A8-3172A9977E5A}"/>
              </a:ext>
            </a:extLst>
          </p:cNvPr>
          <p:cNvCxnSpPr>
            <a:cxnSpLocks/>
          </p:cNvCxnSpPr>
          <p:nvPr/>
        </p:nvCxnSpPr>
        <p:spPr>
          <a:xfrm flipV="1">
            <a:off x="10203255" y="2216944"/>
            <a:ext cx="0" cy="83581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631113C8-171D-B8D6-1D2A-F86166EDEDE6}"/>
              </a:ext>
            </a:extLst>
          </p:cNvPr>
          <p:cNvCxnSpPr>
            <a:cxnSpLocks/>
          </p:cNvCxnSpPr>
          <p:nvPr/>
        </p:nvCxnSpPr>
        <p:spPr>
          <a:xfrm flipH="1">
            <a:off x="10058400" y="2231232"/>
            <a:ext cx="14485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867FF8F-F7F1-E162-C4AA-8F4651DEA0F1}"/>
              </a:ext>
            </a:extLst>
          </p:cNvPr>
          <p:cNvCxnSpPr>
            <a:cxnSpLocks/>
          </p:cNvCxnSpPr>
          <p:nvPr/>
        </p:nvCxnSpPr>
        <p:spPr>
          <a:xfrm>
            <a:off x="10130827" y="5403118"/>
            <a:ext cx="143827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3925CAF-3D3E-36B4-3CDE-9EA433A01923}"/>
              </a:ext>
            </a:extLst>
          </p:cNvPr>
          <p:cNvCxnSpPr>
            <a:cxnSpLocks/>
          </p:cNvCxnSpPr>
          <p:nvPr/>
        </p:nvCxnSpPr>
        <p:spPr>
          <a:xfrm flipV="1">
            <a:off x="10130827" y="4585494"/>
            <a:ext cx="0" cy="83581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4E110094-105B-7375-48D3-4B34A90C708D}"/>
              </a:ext>
            </a:extLst>
          </p:cNvPr>
          <p:cNvCxnSpPr>
            <a:cxnSpLocks/>
          </p:cNvCxnSpPr>
          <p:nvPr/>
        </p:nvCxnSpPr>
        <p:spPr>
          <a:xfrm flipH="1">
            <a:off x="9985972" y="4599782"/>
            <a:ext cx="14485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7087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CBBE94-6A77-92A7-A409-10650645C648}"/>
              </a:ext>
            </a:extLst>
          </p:cNvPr>
          <p:cNvSpPr txBox="1"/>
          <p:nvPr/>
        </p:nvSpPr>
        <p:spPr>
          <a:xfrm>
            <a:off x="262551" y="380246"/>
            <a:ext cx="5622202" cy="769441"/>
          </a:xfrm>
          <a:prstGeom prst="rect">
            <a:avLst/>
          </a:prstGeom>
          <a:noFill/>
        </p:spPr>
        <p:txBody>
          <a:bodyPr wrap="square" rtlCol="0">
            <a:spAutoFit/>
          </a:bodyPr>
          <a:lstStyle/>
          <a:p>
            <a:r>
              <a:rPr lang="en-US" sz="4400" dirty="0"/>
              <a:t>LET’S  VISIT HABIGANJ</a:t>
            </a:r>
          </a:p>
        </p:txBody>
      </p:sp>
      <p:sp>
        <p:nvSpPr>
          <p:cNvPr id="3" name="TextBox 2">
            <a:extLst>
              <a:ext uri="{FF2B5EF4-FFF2-40B4-BE49-F238E27FC236}">
                <a16:creationId xmlns:a16="http://schemas.microsoft.com/office/drawing/2014/main" id="{BF996260-00AF-B14C-DF11-A96B8129E40D}"/>
              </a:ext>
            </a:extLst>
          </p:cNvPr>
          <p:cNvSpPr txBox="1"/>
          <p:nvPr/>
        </p:nvSpPr>
        <p:spPr>
          <a:xfrm>
            <a:off x="353085" y="1439500"/>
            <a:ext cx="6111089" cy="4524315"/>
          </a:xfrm>
          <a:prstGeom prst="rect">
            <a:avLst/>
          </a:prstGeom>
          <a:noFill/>
        </p:spPr>
        <p:txBody>
          <a:bodyPr wrap="square" rtlCol="0">
            <a:spAutoFit/>
          </a:bodyPr>
          <a:lstStyle/>
          <a:p>
            <a:r>
              <a:rPr lang="en-US" dirty="0"/>
              <a:t>One of the main reasons to visit </a:t>
            </a:r>
            <a:r>
              <a:rPr lang="en-US" dirty="0" err="1"/>
              <a:t>Habiganj</a:t>
            </a:r>
            <a:r>
              <a:rPr lang="en-US" dirty="0"/>
              <a:t> is its stunning landscapes. The district is blessed with lush green tea gardens, picturesque hills, and mesmerizing waterfalls. Exploring the tea estates and witnessing the tea plucking process is an immersive experience that provides insights into the region's tea industry, which is an integral part of its economy.</a:t>
            </a:r>
          </a:p>
          <a:p>
            <a:endParaRPr lang="en-US" dirty="0"/>
          </a:p>
          <a:p>
            <a:endParaRPr lang="en-US" dirty="0"/>
          </a:p>
          <a:p>
            <a:r>
              <a:rPr lang="en-US" dirty="0"/>
              <a:t> A visit to </a:t>
            </a:r>
            <a:r>
              <a:rPr lang="en-US" dirty="0" err="1"/>
              <a:t>Habiganj</a:t>
            </a:r>
            <a:r>
              <a:rPr lang="en-US" dirty="0"/>
              <a:t> promises an unforgettable journey through nature's bounty and cultural heritage. From its scenic tea gardens to its captivating waterfalls and historical sites, </a:t>
            </a:r>
            <a:r>
              <a:rPr lang="en-US" dirty="0" err="1"/>
              <a:t>Habiganj</a:t>
            </a:r>
            <a:r>
              <a:rPr lang="en-US" dirty="0"/>
              <a:t> offers a unique blend of natural beauty and cultural exploration. So, if you are seeking an off-the-beaten-path destination in Bangladesh, </a:t>
            </a:r>
            <a:r>
              <a:rPr lang="en-US" dirty="0" err="1"/>
              <a:t>Habiganj</a:t>
            </a:r>
            <a:r>
              <a:rPr lang="en-US" dirty="0"/>
              <a:t> should definitely be on your travel itinerary.</a:t>
            </a:r>
          </a:p>
          <a:p>
            <a:endParaRPr lang="en-US" dirty="0"/>
          </a:p>
        </p:txBody>
      </p:sp>
      <p:pic>
        <p:nvPicPr>
          <p:cNvPr id="5" name="Picture 4" descr="A picture containing text, map, atlas&#10;&#10;Description automatically generated">
            <a:extLst>
              <a:ext uri="{FF2B5EF4-FFF2-40B4-BE49-F238E27FC236}">
                <a16:creationId xmlns:a16="http://schemas.microsoft.com/office/drawing/2014/main" id="{BDF3A3C4-BC63-695D-F239-EBB197F8C3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2229" y="1657687"/>
            <a:ext cx="4660431" cy="3228349"/>
          </a:xfrm>
          <a:prstGeom prst="rect">
            <a:avLst/>
          </a:prstGeom>
        </p:spPr>
      </p:pic>
    </p:spTree>
    <p:extLst>
      <p:ext uri="{BB962C8B-B14F-4D97-AF65-F5344CB8AC3E}">
        <p14:creationId xmlns:p14="http://schemas.microsoft.com/office/powerpoint/2010/main" val="33244642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D76643-31B8-3D97-893D-CA6C550363BF}"/>
              </a:ext>
            </a:extLst>
          </p:cNvPr>
          <p:cNvSpPr txBox="1"/>
          <p:nvPr/>
        </p:nvSpPr>
        <p:spPr>
          <a:xfrm>
            <a:off x="3048001" y="757382"/>
            <a:ext cx="4858327" cy="1107996"/>
          </a:xfrm>
          <a:prstGeom prst="rect">
            <a:avLst/>
          </a:prstGeom>
          <a:noFill/>
        </p:spPr>
        <p:txBody>
          <a:bodyPr wrap="square" rtlCol="0">
            <a:spAutoFit/>
          </a:bodyPr>
          <a:lstStyle/>
          <a:p>
            <a:r>
              <a:rPr lang="en-US" sz="6600"/>
              <a:t>THANK YOU</a:t>
            </a:r>
            <a:endParaRPr lang="en-US" sz="6600" dirty="0"/>
          </a:p>
        </p:txBody>
      </p:sp>
      <p:sp>
        <p:nvSpPr>
          <p:cNvPr id="3" name="TextBox 2">
            <a:extLst>
              <a:ext uri="{FF2B5EF4-FFF2-40B4-BE49-F238E27FC236}">
                <a16:creationId xmlns:a16="http://schemas.microsoft.com/office/drawing/2014/main" id="{A7B912F1-02ED-6729-D3C5-9B4BA060C4FC}"/>
              </a:ext>
            </a:extLst>
          </p:cNvPr>
          <p:cNvSpPr txBox="1"/>
          <p:nvPr/>
        </p:nvSpPr>
        <p:spPr>
          <a:xfrm>
            <a:off x="5708072" y="2558473"/>
            <a:ext cx="3703782" cy="646331"/>
          </a:xfrm>
          <a:prstGeom prst="rect">
            <a:avLst/>
          </a:prstGeom>
          <a:noFill/>
        </p:spPr>
        <p:txBody>
          <a:bodyPr wrap="square" rtlCol="0">
            <a:spAutoFit/>
          </a:bodyPr>
          <a:lstStyle/>
          <a:p>
            <a:r>
              <a:rPr lang="en-US" sz="3600"/>
              <a:t>HAVE A NICE DAY</a:t>
            </a:r>
            <a:endParaRPr lang="en-US" sz="3600" dirty="0"/>
          </a:p>
        </p:txBody>
      </p:sp>
      <p:pic>
        <p:nvPicPr>
          <p:cNvPr id="5" name="Picture 4" descr="A picture containing yellow, clipart, cartoon, emoticon&#10;&#10;Description automatically generated">
            <a:extLst>
              <a:ext uri="{FF2B5EF4-FFF2-40B4-BE49-F238E27FC236}">
                <a16:creationId xmlns:a16="http://schemas.microsoft.com/office/drawing/2014/main" id="{466F0B92-FCFC-FFC8-D885-B5C5CA4B01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2170" y="2280879"/>
            <a:ext cx="2476500" cy="1847850"/>
          </a:xfrm>
          <a:prstGeom prst="rect">
            <a:avLst/>
          </a:prstGeom>
        </p:spPr>
      </p:pic>
    </p:spTree>
    <p:extLst>
      <p:ext uri="{BB962C8B-B14F-4D97-AF65-F5344CB8AC3E}">
        <p14:creationId xmlns:p14="http://schemas.microsoft.com/office/powerpoint/2010/main" val="1337243786"/>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396</TotalTime>
  <Words>576</Words>
  <Application>Microsoft Office PowerPoint</Application>
  <PresentationFormat>Widescreen</PresentationFormat>
  <Paragraphs>51</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Calibri Light</vt:lpstr>
      <vt:lpstr>Cascadia Code SemiBold</vt:lpstr>
      <vt:lpstr>Lato</vt:lpstr>
      <vt:lpstr>Retrospect</vt:lpstr>
      <vt:lpstr>WELCOME TO  HABIGANJ DISTRICT</vt:lpstr>
      <vt:lpstr>LOCATION</vt:lpstr>
      <vt:lpstr>POPULATION AND LETERACY</vt:lpstr>
      <vt:lpstr>ECONOMY</vt:lpstr>
      <vt:lpstr>Tea  Special Mention</vt:lpstr>
      <vt:lpstr>PowerPoint Presentation</vt:lpstr>
      <vt:lpstr>PLACES TO VISIT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HABIGANJ DISTRICT</dc:title>
  <dc:creator>MD. ABU TOWSIF</dc:creator>
  <cp:lastModifiedBy>MD. ABU TOWSIF</cp:lastModifiedBy>
  <cp:revision>10</cp:revision>
  <dcterms:created xsi:type="dcterms:W3CDTF">2023-07-02T05:22:29Z</dcterms:created>
  <dcterms:modified xsi:type="dcterms:W3CDTF">2023-07-13T16:44:24Z</dcterms:modified>
</cp:coreProperties>
</file>

<file path=docProps/thumbnail.jpeg>
</file>